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6" r:id="rId3"/>
    <p:sldId id="258" r:id="rId4"/>
    <p:sldId id="285" r:id="rId5"/>
    <p:sldId id="268" r:id="rId6"/>
    <p:sldId id="274" r:id="rId7"/>
    <p:sldId id="289" r:id="rId8"/>
    <p:sldId id="262" r:id="rId9"/>
    <p:sldId id="260" r:id="rId10"/>
    <p:sldId id="269" r:id="rId11"/>
    <p:sldId id="270" r:id="rId12"/>
    <p:sldId id="272" r:id="rId13"/>
    <p:sldId id="288" r:id="rId14"/>
    <p:sldId id="287" r:id="rId15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>
      <p:cViewPr varScale="1">
        <p:scale>
          <a:sx n="74" d="100"/>
          <a:sy n="74" d="100"/>
        </p:scale>
        <p:origin x="116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8"/>
          <p:cNvSpPr/>
          <p:nvPr/>
        </p:nvSpPr>
        <p:spPr bwMode="ltGray">
          <a:xfrm>
            <a:off x="0" y="0"/>
            <a:ext cx="9144000" cy="513556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hthoek 9"/>
          <p:cNvSpPr/>
          <p:nvPr/>
        </p:nvSpPr>
        <p:spPr bwMode="invGray">
          <a:xfrm>
            <a:off x="0" y="5127625"/>
            <a:ext cx="9144000" cy="46038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tIns="0" bIns="0" anchor="t"/>
          <a:lstStyle>
            <a:lvl1pPr algn="l">
              <a:defRPr sz="4700" b="1"/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lang="nl-NL"/>
              <a:t>Klik om het opmaakprofiel van de modelondertitel te bewerken</a:t>
            </a:r>
            <a:endParaRPr lang="en-US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35C58B-D74D-497B-8615-E3502B698A3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1B734-6BF5-404E-B9C0-8B64C9E45D1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8"/>
          <p:cNvSpPr/>
          <p:nvPr/>
        </p:nvSpPr>
        <p:spPr bwMode="invGray">
          <a:xfrm>
            <a:off x="6599238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hthoek 7"/>
          <p:cNvSpPr/>
          <p:nvPr/>
        </p:nvSpPr>
        <p:spPr bwMode="ltGray">
          <a:xfrm>
            <a:off x="6648450" y="0"/>
            <a:ext cx="2514600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2640013" y="6376988"/>
            <a:ext cx="38369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4A7C48-3AED-44A1-813E-53C0A1FFE43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F1E75C-250E-4D51-B76D-2C500971F44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hoek 8"/>
          <p:cNvSpPr/>
          <p:nvPr/>
        </p:nvSpPr>
        <p:spPr bwMode="ltGray">
          <a:xfrm>
            <a:off x="0" y="0"/>
            <a:ext cx="9144000" cy="26019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hthoek 11"/>
          <p:cNvSpPr/>
          <p:nvPr/>
        </p:nvSpPr>
        <p:spPr bwMode="invGray">
          <a:xfrm>
            <a:off x="0" y="2601913"/>
            <a:ext cx="9144000" cy="46037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tIns="0" rIns="91440" bIns="0" anchor="b"/>
          <a:lstStyle>
            <a:lvl1pPr algn="l">
              <a:defRPr sz="4700" b="1" cap="none" baseline="0"/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26D9F-F0D0-4B1C-BD25-029686C23B2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76D2F-94F3-47F3-8871-4DC477CB63CA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CC37DE-2343-456C-AE50-B797F04DAC1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B35768-7A6D-44AF-B525-686D6785F821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E6D89-DBDD-4C16-BDB8-7CA2DFE847E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11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hthoek 8"/>
          <p:cNvSpPr/>
          <p:nvPr/>
        </p:nvSpPr>
        <p:spPr bwMode="invGray">
          <a:xfrm>
            <a:off x="2855913" y="0"/>
            <a:ext cx="46037" cy="14541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D622F-20D4-4185-B6F0-1B70CF565A4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10"/>
          <p:cNvSpPr/>
          <p:nvPr/>
        </p:nvSpPr>
        <p:spPr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hthoek 8"/>
          <p:cNvSpPr/>
          <p:nvPr/>
        </p:nvSpPr>
        <p:spPr bwMode="invGray">
          <a:xfrm>
            <a:off x="2855913" y="0"/>
            <a:ext cx="46037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7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165100" y="1169988"/>
            <a:ext cx="2522538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3035300" y="1169988"/>
            <a:ext cx="5194300" cy="201612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8339138" y="1169988"/>
            <a:ext cx="733425" cy="2016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8B1CC7-A8CF-41CB-BDD3-537A3056CBB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hoek 9"/>
          <p:cNvSpPr/>
          <p:nvPr/>
        </p:nvSpPr>
        <p:spPr bwMode="invGray">
          <a:xfrm>
            <a:off x="0" y="1436688"/>
            <a:ext cx="9144000" cy="4445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hthoek 6"/>
          <p:cNvSpPr/>
          <p:nvPr/>
        </p:nvSpPr>
        <p:spPr bwMode="ltGray">
          <a:xfrm>
            <a:off x="0" y="0"/>
            <a:ext cx="9144000" cy="143351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0950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1029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774825"/>
            <a:ext cx="8229600" cy="462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54864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477000"/>
            <a:ext cx="2133600" cy="274638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pitchFamily="34" charset="0"/>
                <a:cs typeface="+mn-cs"/>
              </a:defRPr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2640013" y="6477000"/>
            <a:ext cx="5508625" cy="274638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  <a:latin typeface="Arial" pitchFamily="34" charset="0"/>
                <a:cs typeface="+mn-cs"/>
              </a:defRPr>
            </a:lvl1pPr>
            <a:extLst/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204200" y="6477000"/>
            <a:ext cx="733425" cy="274638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 smtClean="0">
                <a:solidFill>
                  <a:schemeClr val="tx1">
                    <a:tint val="95000"/>
                  </a:schemeClr>
                </a:solidFill>
                <a:latin typeface="Arial" pitchFamily="34" charset="0"/>
                <a:cs typeface="+mn-cs"/>
              </a:defRPr>
            </a:lvl1pPr>
            <a:extLst/>
          </a:lstStyle>
          <a:p>
            <a:pPr>
              <a:defRPr/>
            </a:pPr>
            <a:fld id="{675568C5-890D-4B3E-BE19-EC4B42E6584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1" r:id="rId2"/>
    <p:sldLayoutId id="2147483733" r:id="rId3"/>
    <p:sldLayoutId id="2147483730" r:id="rId4"/>
    <p:sldLayoutId id="2147483729" r:id="rId5"/>
    <p:sldLayoutId id="2147483728" r:id="rId6"/>
    <p:sldLayoutId id="2147483734" r:id="rId7"/>
    <p:sldLayoutId id="2147483735" r:id="rId8"/>
    <p:sldLayoutId id="2147483736" r:id="rId9"/>
    <p:sldLayoutId id="2147483727" r:id="rId10"/>
    <p:sldLayoutId id="2147483737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500" b="1" kern="1200">
          <a:solidFill>
            <a:srgbClr val="FFC8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500" b="1">
          <a:solidFill>
            <a:srgbClr val="FFC800"/>
          </a:solidFill>
          <a:latin typeface="Corbel" pitchFamily="34" charset="0"/>
        </a:defRPr>
      </a:lvl9pPr>
      <a:extLst/>
    </p:titleStyle>
    <p:bodyStyle>
      <a:lvl1pPr marL="438150" indent="-319088" algn="l" rtl="0" fontAlgn="base">
        <a:spcBef>
          <a:spcPct val="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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0250" indent="-2730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Char char="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fontAlgn="base">
        <a:spcBef>
          <a:spcPct val="20000"/>
        </a:spcBef>
        <a:spcAft>
          <a:spcPct val="0"/>
        </a:spcAft>
        <a:buClr>
          <a:srgbClr val="E66C7D"/>
        </a:buClr>
        <a:buFont typeface="Arial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025" indent="-182563" algn="l" rtl="0" fontAlgn="base">
        <a:spcBef>
          <a:spcPct val="20000"/>
        </a:spcBef>
        <a:spcAft>
          <a:spcPct val="0"/>
        </a:spcAft>
        <a:buClr>
          <a:srgbClr val="6BB76D"/>
        </a:buClr>
        <a:buFont typeface="Arial" charset="0"/>
        <a:buChar char="▪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5575" indent="-182563" algn="l" rtl="0" fontAlgn="base">
        <a:spcBef>
          <a:spcPct val="20000"/>
        </a:spcBef>
        <a:spcAft>
          <a:spcPct val="0"/>
        </a:spcAft>
        <a:buClr>
          <a:srgbClr val="E88651"/>
        </a:buClr>
        <a:buFont typeface="Wingdings 3" pitchFamily="18" charset="2"/>
        <a:buChar char=""/>
        <a:defRPr lang="en-US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youtube.com/watch?v=_lNsuIVr-y8&amp;list=PLi_srCikhtgiJrVPwtyxt40FxK1fwFE_Y&amp;index=5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w.youtube.com/watch?v=_n7fRc8wcW4&amp;list=PLi_srCikhtgiJrVPwtyxt40FxK1fwFE_Y&amp;index=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https://www.youtube.com/watch?v=PlbPGVxMloU&amp;list=PLi_srCikhtgiJrVPwtyxt40FxK1fwFE_Y&amp;index=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www.youtube.com/watch?v=qUlQelz3LfQ&amp;list=PLi_srCikhtgiJrVPwtyxt40FxK1fwFE_Y&amp;index=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x7ZuCcSlNOQEmmEYc16gOA/" TargetMode="External"/><Relationship Id="rId2" Type="http://schemas.openxmlformats.org/officeDocument/2006/relationships/hyperlink" Target="https://levensbeschouwing.net/boeken/eindigheid-en-goddelijke-contacten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hrquts-x9c&amp;list=PLi_srCikhtgiJrVPwtyxt40FxK1fwFE_Y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hyperlink" Target="https://www.youtube.com/watch?v=u8rCtqn9hKg&amp;list=PLi_srCikhtgiJrVPwtyxt40FxK1fwFE_Y&amp;index=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hyperlink" Target="http://www.schooltv.nl/beeldbank/clip/20040315_jodendom05" TargetMode="Externa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s://www.youtube.com/watch?v=AlneNZ-2-f8&amp;list=PLi_srCikhtgiJrVPwtyxt40FxK1fwFE_Y&amp;index=3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youtube.com/watch?v=wIfpYKeZkSc&amp;list=PLi_srCikhtgh3In8GGRQqMpE7Kvof2o63&amp;index=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14.png"/><Relationship Id="rId2" Type="http://schemas.openxmlformats.org/officeDocument/2006/relationships/hyperlink" Target="https://www.youtube.com/watch?v=JBEUm2axME0&amp;list=PLi_srCikhtgiJrVPwtyxt40FxK1fwFE_Y&amp;index=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solidFill>
                  <a:schemeClr val="accent1">
                    <a:satMod val="150000"/>
                  </a:schemeClr>
                </a:solidFill>
              </a:rPr>
              <a:t>             Het leven na de dood</a:t>
            </a:r>
          </a:p>
        </p:txBody>
      </p:sp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95936" y="5270500"/>
            <a:ext cx="5127426" cy="1500188"/>
          </a:xfrm>
        </p:spPr>
        <p:txBody>
          <a:bodyPr/>
          <a:lstStyle/>
          <a:p>
            <a:r>
              <a:rPr lang="nl-NL" dirty="0"/>
              <a:t>Levensbeschouwing.net</a:t>
            </a:r>
          </a:p>
          <a:p>
            <a:endParaRPr lang="nl-NL" dirty="0"/>
          </a:p>
          <a:p>
            <a:r>
              <a:rPr lang="nl-NL" dirty="0"/>
              <a:t>P. </a:t>
            </a:r>
            <a:r>
              <a:rPr lang="nl-NL" dirty="0" smtClean="0"/>
              <a:t>van </a:t>
            </a:r>
            <a:r>
              <a:rPr lang="nl-NL" dirty="0"/>
              <a:t>Stiphout</a:t>
            </a: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76255" y="1"/>
            <a:ext cx="2247107" cy="3230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683" y="2425"/>
            <a:ext cx="3091547" cy="3431617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231" y="514248"/>
            <a:ext cx="3199733" cy="2202098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9161" y="5154455"/>
            <a:ext cx="1206050" cy="1703545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4683" y="4471696"/>
            <a:ext cx="3192016" cy="23940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solidFill>
                  <a:schemeClr val="accent1">
                    <a:satMod val="150000"/>
                  </a:schemeClr>
                </a:solidFill>
              </a:rPr>
              <a:t>Het christendom</a:t>
            </a:r>
          </a:p>
        </p:txBody>
      </p:sp>
      <p:sp>
        <p:nvSpPr>
          <p:cNvPr id="31746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74825"/>
            <a:ext cx="4762872" cy="4625975"/>
          </a:xfrm>
        </p:spPr>
        <p:txBody>
          <a:bodyPr/>
          <a:lstStyle/>
          <a:p>
            <a:r>
              <a:rPr lang="nl-NL" dirty="0">
                <a:hlinkClick r:id="rId2"/>
              </a:rPr>
              <a:t>Jezus</a:t>
            </a:r>
            <a:r>
              <a:rPr lang="nl-NL" dirty="0"/>
              <a:t> overwint de dood</a:t>
            </a:r>
          </a:p>
          <a:p>
            <a:r>
              <a:rPr lang="nl-NL" dirty="0"/>
              <a:t>Het hiernamaals is niet doods. Je kunt op aarde al God leren kennen</a:t>
            </a:r>
          </a:p>
          <a:p>
            <a:r>
              <a:rPr lang="nl-NL" dirty="0"/>
              <a:t>Veel vergelijkingen over de hemel</a:t>
            </a:r>
          </a:p>
          <a:p>
            <a:r>
              <a:rPr lang="nl-NL" dirty="0"/>
              <a:t>Niet bij God is duisternis</a:t>
            </a:r>
          </a:p>
          <a:p>
            <a:r>
              <a:rPr lang="nl-NL" dirty="0"/>
              <a:t>Apocalyps: moeilijk te begrijpen visioen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056" y="-25380"/>
            <a:ext cx="4067944" cy="495272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24" y="5803301"/>
            <a:ext cx="743776" cy="1054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7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7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7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74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7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solidFill>
                  <a:schemeClr val="accent1">
                    <a:satMod val="150000"/>
                  </a:schemeClr>
                </a:solidFill>
              </a:rPr>
              <a:t>Islam</a:t>
            </a:r>
          </a:p>
        </p:txBody>
      </p:sp>
      <p:sp>
        <p:nvSpPr>
          <p:cNvPr id="32770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74825"/>
            <a:ext cx="4685052" cy="4625975"/>
          </a:xfrm>
        </p:spPr>
        <p:txBody>
          <a:bodyPr/>
          <a:lstStyle/>
          <a:p>
            <a:r>
              <a:rPr lang="nl-NL" dirty="0">
                <a:hlinkClick r:id="rId2"/>
              </a:rPr>
              <a:t>Grote</a:t>
            </a:r>
            <a:r>
              <a:rPr lang="nl-NL" dirty="0"/>
              <a:t> nadruk op paradijs en hel</a:t>
            </a:r>
          </a:p>
          <a:p>
            <a:r>
              <a:rPr lang="nl-NL" dirty="0"/>
              <a:t>Letterlijke interpretatie van een aantal Bijbelse beelden</a:t>
            </a:r>
          </a:p>
          <a:p>
            <a:r>
              <a:rPr lang="nl-NL" dirty="0"/>
              <a:t>Enkele elementen toegevoegd (maagden)</a:t>
            </a:r>
          </a:p>
          <a:p>
            <a:r>
              <a:rPr lang="nl-NL" dirty="0"/>
              <a:t>Meerdere niveaus in het paradijs en de hel</a:t>
            </a:r>
          </a:p>
          <a:p>
            <a:endParaRPr lang="nl-NL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252" y="1556792"/>
            <a:ext cx="4001748" cy="331097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24" y="5803301"/>
            <a:ext cx="743776" cy="1054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solidFill>
                  <a:schemeClr val="accent1">
                    <a:satMod val="150000"/>
                  </a:schemeClr>
                </a:solidFill>
              </a:rPr>
              <a:t>Emanuel Swedenborg</a:t>
            </a:r>
          </a:p>
        </p:txBody>
      </p:sp>
      <p:sp>
        <p:nvSpPr>
          <p:cNvPr id="34818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74825"/>
            <a:ext cx="4330824" cy="4625975"/>
          </a:xfrm>
        </p:spPr>
        <p:txBody>
          <a:bodyPr/>
          <a:lstStyle/>
          <a:p>
            <a:r>
              <a:rPr lang="nl-NL" dirty="0">
                <a:hlinkClick r:id="rId2"/>
              </a:rPr>
              <a:t>Regelmatig</a:t>
            </a:r>
            <a:r>
              <a:rPr lang="nl-NL" dirty="0"/>
              <a:t> uit het lichaam treden</a:t>
            </a:r>
          </a:p>
          <a:p>
            <a:r>
              <a:rPr lang="nl-NL" dirty="0"/>
              <a:t>Uitgebreide beschrijvingen van de hemel en de hel</a:t>
            </a:r>
          </a:p>
          <a:p>
            <a:r>
              <a:rPr lang="nl-NL" dirty="0"/>
              <a:t>Veel verschillende werelden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408176"/>
            <a:ext cx="4139952" cy="537676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03301"/>
            <a:ext cx="743776" cy="1054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Bijna doodervaringen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0376" y="1628800"/>
            <a:ext cx="6137848" cy="4625975"/>
          </a:xfrm>
        </p:spPr>
        <p:txBody>
          <a:bodyPr/>
          <a:lstStyle/>
          <a:p>
            <a:r>
              <a:rPr lang="nl-NL" dirty="0">
                <a:hlinkClick r:id="rId2"/>
              </a:rPr>
              <a:t>Ervaringen</a:t>
            </a:r>
            <a:r>
              <a:rPr lang="nl-NL" dirty="0"/>
              <a:t> van miljoenen mensen</a:t>
            </a:r>
          </a:p>
          <a:p>
            <a:r>
              <a:rPr lang="nl-NL" dirty="0"/>
              <a:t>Lang niet serieus genomen</a:t>
            </a:r>
          </a:p>
          <a:p>
            <a:r>
              <a:rPr lang="nl-NL" dirty="0"/>
              <a:t>Nu wel: veel overeenkomsten tussen verhalen</a:t>
            </a:r>
          </a:p>
          <a:p>
            <a:r>
              <a:rPr lang="nl-NL" dirty="0"/>
              <a:t>Ervaringen in verschillende culturen en in verschillende eeuwen</a:t>
            </a:r>
          </a:p>
          <a:p>
            <a:endParaRPr lang="de-DE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-1"/>
            <a:ext cx="2987824" cy="681767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837544"/>
            <a:ext cx="743776" cy="105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2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Levensbeschouwing.net</a:t>
            </a:r>
            <a:endParaRPr lang="de-D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844009"/>
          </a:xfrm>
        </p:spPr>
        <p:txBody>
          <a:bodyPr/>
          <a:lstStyle/>
          <a:p>
            <a:r>
              <a:rPr lang="nl-NL" sz="2800" dirty="0"/>
              <a:t>Tekst is gebaseerd op het boek:</a:t>
            </a:r>
          </a:p>
          <a:p>
            <a:r>
              <a:rPr lang="nl-NL" sz="2800" i="1" dirty="0"/>
              <a:t>Eindigheid en Goddelijke contacten</a:t>
            </a:r>
          </a:p>
          <a:p>
            <a:r>
              <a:rPr lang="nl-NL" sz="2800" i="1" dirty="0"/>
              <a:t>Pieter van Stiphout</a:t>
            </a:r>
          </a:p>
          <a:p>
            <a:r>
              <a:rPr lang="nl-NL" sz="2800" i="1" dirty="0"/>
              <a:t>Afstudeerscriptie: Islam over het leven na de dood. Met uitvoerige beschrijvingen van de geschiedenis van het denken over het hiernamaals</a:t>
            </a:r>
            <a:endParaRPr lang="nl-NL" sz="2800" dirty="0"/>
          </a:p>
          <a:p>
            <a:r>
              <a:rPr lang="nl-NL" sz="2800" dirty="0"/>
              <a:t>Meer info:</a:t>
            </a:r>
          </a:p>
          <a:p>
            <a:r>
              <a:rPr lang="nl-NL" sz="2800" dirty="0">
                <a:hlinkClick r:id="rId2"/>
              </a:rPr>
              <a:t>Levensbeschouwing.net</a:t>
            </a:r>
            <a:endParaRPr lang="nl-NL" sz="2800" dirty="0"/>
          </a:p>
          <a:p>
            <a:r>
              <a:rPr lang="nl-NL" sz="2800" dirty="0" err="1"/>
              <a:t>Youtube</a:t>
            </a:r>
            <a:r>
              <a:rPr lang="nl-NL" sz="2800" dirty="0"/>
              <a:t>-kanaal: </a:t>
            </a:r>
            <a:r>
              <a:rPr lang="nl-NL" sz="2800" dirty="0">
                <a:hlinkClick r:id="rId3"/>
              </a:rPr>
              <a:t>levensbeschouwing.net</a:t>
            </a:r>
            <a:endParaRPr lang="nl-NL" sz="2800" dirty="0"/>
          </a:p>
          <a:p>
            <a:r>
              <a:rPr lang="nl-NL" sz="2800" dirty="0"/>
              <a:t>Mail: </a:t>
            </a:r>
            <a:r>
              <a:rPr lang="nl-NL" sz="2800" i="1" dirty="0"/>
              <a:t>pvanstiphout@kpnmail.nl</a:t>
            </a:r>
            <a:endParaRPr lang="de-DE" sz="2800" i="1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587" y="3789040"/>
            <a:ext cx="2172715" cy="306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46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014" y="0"/>
            <a:ext cx="3203986" cy="407707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solidFill>
                  <a:schemeClr val="accent1">
                    <a:satMod val="150000"/>
                  </a:schemeClr>
                </a:solidFill>
              </a:rPr>
              <a:t>Inleiding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We leven kort </a:t>
            </a:r>
          </a:p>
          <a:p>
            <a:r>
              <a:rPr lang="nl-NL" dirty="0" smtClean="0"/>
              <a:t>We </a:t>
            </a:r>
            <a:r>
              <a:rPr lang="nl-NL" dirty="0"/>
              <a:t>krijgen weinig </a:t>
            </a:r>
            <a:r>
              <a:rPr lang="nl-NL" dirty="0" smtClean="0"/>
              <a:t>informatie</a:t>
            </a:r>
          </a:p>
          <a:p>
            <a:r>
              <a:rPr lang="nl-NL" dirty="0" smtClean="0"/>
              <a:t>Niemand is ooit teruggekeerd</a:t>
            </a:r>
            <a:endParaRPr lang="nl-NL" dirty="0"/>
          </a:p>
          <a:p>
            <a:r>
              <a:rPr lang="nl-NL" dirty="0"/>
              <a:t>Maar…. Is dat wel zo?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0633" y="4822110"/>
            <a:ext cx="2843809" cy="206672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26" y="4171950"/>
            <a:ext cx="4171950" cy="268605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2335" y="5517232"/>
            <a:ext cx="744278" cy="1053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Afbeelding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8024" y="4371974"/>
            <a:ext cx="1593850" cy="20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solidFill>
                  <a:schemeClr val="accent1">
                    <a:satMod val="150000"/>
                  </a:schemeClr>
                </a:solidFill>
              </a:rPr>
              <a:t>Egyptische dodenboek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3"/>
              </a:rPr>
              <a:t>Dodencultus</a:t>
            </a:r>
            <a:r>
              <a:rPr lang="nl-NL" dirty="0"/>
              <a:t> stond centraal</a:t>
            </a:r>
          </a:p>
          <a:p>
            <a:r>
              <a:rPr lang="nl-NL" dirty="0"/>
              <a:t>Piramides en koningsgraven: vol hiërogliefen</a:t>
            </a:r>
          </a:p>
          <a:p>
            <a:r>
              <a:rPr lang="nl-NL" dirty="0"/>
              <a:t>Het dodenboek</a:t>
            </a:r>
          </a:p>
          <a:p>
            <a:r>
              <a:rPr lang="nl-NL" dirty="0"/>
              <a:t>De reis na je dood</a:t>
            </a:r>
          </a:p>
          <a:p>
            <a:r>
              <a:rPr lang="nl-NL" dirty="0"/>
              <a:t>Het oordeel</a:t>
            </a:r>
          </a:p>
          <a:p>
            <a:r>
              <a:rPr lang="nl-NL" dirty="0"/>
              <a:t>Het hiernamaals en het einde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16387" name="Picture 5" descr="Das Totengericht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4797153"/>
            <a:ext cx="4354109" cy="20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372" y="123666"/>
            <a:ext cx="2291628" cy="215787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6940" y="5805016"/>
            <a:ext cx="743776" cy="1054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solidFill>
                  <a:schemeClr val="accent1">
                    <a:satMod val="150000"/>
                  </a:schemeClr>
                </a:solidFill>
              </a:rPr>
              <a:t>Het oordeel</a:t>
            </a:r>
          </a:p>
        </p:txBody>
      </p:sp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49427" y="0"/>
            <a:ext cx="3094573" cy="140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Tijdelijke aanduiding voor inhoud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7" y="1411276"/>
            <a:ext cx="8645593" cy="544672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solidFill>
                  <a:schemeClr val="accent1">
                    <a:satMod val="150000"/>
                  </a:schemeClr>
                </a:solidFill>
              </a:rPr>
              <a:t>Jodendom</a:t>
            </a:r>
          </a:p>
        </p:txBody>
      </p:sp>
      <p:sp>
        <p:nvSpPr>
          <p:cNvPr id="30722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hlinkClick r:id="rId2"/>
              </a:rPr>
              <a:t>Dodenrijk</a:t>
            </a:r>
            <a:r>
              <a:rPr lang="nl-NL" dirty="0"/>
              <a:t>: saai, doods</a:t>
            </a:r>
          </a:p>
          <a:p>
            <a:r>
              <a:rPr lang="nl-NL" dirty="0"/>
              <a:t>Verschillende niveaus</a:t>
            </a:r>
          </a:p>
          <a:p>
            <a:r>
              <a:rPr lang="nl-NL" dirty="0"/>
              <a:t>Laat je niet in met de dode geesten</a:t>
            </a:r>
          </a:p>
        </p:txBody>
      </p:sp>
      <p:pic>
        <p:nvPicPr>
          <p:cNvPr id="30723" name="Picture 2" descr="http://media.wereldjournalisten.nl/media/uploads/to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6420" y="0"/>
            <a:ext cx="3678002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Laajnen uit Sefer Tora met aanwijsstok, ofwel Ja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040" y="3722886"/>
            <a:ext cx="3335288" cy="2033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8" descr="TeNaCh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35896" y="229362"/>
            <a:ext cx="14573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3717032"/>
            <a:ext cx="4220222" cy="314096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00223" y="5803301"/>
            <a:ext cx="743776" cy="1054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solidFill>
                  <a:schemeClr val="accent1">
                    <a:satMod val="150000"/>
                  </a:schemeClr>
                </a:solidFill>
              </a:rPr>
              <a:t>Visioen van de doodsbeenderen</a:t>
            </a:r>
          </a:p>
        </p:txBody>
      </p:sp>
      <p:sp>
        <p:nvSpPr>
          <p:cNvPr id="36866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74825"/>
            <a:ext cx="4114800" cy="4625975"/>
          </a:xfrm>
        </p:spPr>
        <p:txBody>
          <a:bodyPr/>
          <a:lstStyle/>
          <a:p>
            <a:r>
              <a:rPr lang="nl-NL" dirty="0">
                <a:hlinkClick r:id="rId2"/>
              </a:rPr>
              <a:t>Botten</a:t>
            </a:r>
            <a:r>
              <a:rPr lang="nl-NL" dirty="0"/>
              <a:t> krijgen pezen, aders, vlees, huid.</a:t>
            </a:r>
          </a:p>
          <a:p>
            <a:r>
              <a:rPr lang="nl-NL" dirty="0"/>
              <a:t>Ze komen tot leven nadat God adem heeft ingeblazen</a:t>
            </a:r>
          </a:p>
        </p:txBody>
      </p:sp>
      <p:pic>
        <p:nvPicPr>
          <p:cNvPr id="36867" name="Picture 2" descr="http://blog.koningjezus.info/wp-content/uploads/2011/03/dal_van_dorre_doodsbeendere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5976" y="1408176"/>
            <a:ext cx="4788024" cy="4089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4" descr="St. Ezechiel, 16e-eeuws fresco in Pantokrator-klooster Athos   &#10; title=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701269"/>
            <a:ext cx="971600" cy="2156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0224" y="5803301"/>
            <a:ext cx="743776" cy="1054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solidFill>
                  <a:schemeClr val="accent1">
                    <a:satMod val="150000"/>
                  </a:schemeClr>
                </a:solidFill>
              </a:rPr>
              <a:t>Het paradijs van Adam en Eva</a:t>
            </a:r>
          </a:p>
        </p:txBody>
      </p:sp>
      <p:sp>
        <p:nvSpPr>
          <p:cNvPr id="36866" name="Tijdelijke aanduiding voor inhoud 2"/>
          <p:cNvSpPr>
            <a:spLocks noGrp="1"/>
          </p:cNvSpPr>
          <p:nvPr>
            <p:ph idx="1"/>
          </p:nvPr>
        </p:nvSpPr>
        <p:spPr>
          <a:xfrm>
            <a:off x="395537" y="1774825"/>
            <a:ext cx="4842622" cy="4625975"/>
          </a:xfrm>
        </p:spPr>
        <p:txBody>
          <a:bodyPr/>
          <a:lstStyle/>
          <a:p>
            <a:r>
              <a:rPr lang="nl-NL" dirty="0"/>
              <a:t>Het </a:t>
            </a:r>
            <a:r>
              <a:rPr lang="nl-NL" dirty="0">
                <a:hlinkClick r:id="rId2"/>
              </a:rPr>
              <a:t>paradijs</a:t>
            </a:r>
            <a:r>
              <a:rPr lang="nl-NL" dirty="0"/>
              <a:t>: de plaats waar ze  in harmonie met elkaar en met God leven</a:t>
            </a:r>
          </a:p>
          <a:p>
            <a:r>
              <a:rPr lang="nl-NL" dirty="0"/>
              <a:t>Voorafbeelding van het hiernamaals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52982"/>
            <a:ext cx="1925285" cy="2417706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8159" y="1196752"/>
            <a:ext cx="3874250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55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solidFill>
                  <a:schemeClr val="accent1">
                    <a:satMod val="150000"/>
                  </a:schemeClr>
                </a:solidFill>
              </a:rPr>
              <a:t>De Griekse filosofen</a:t>
            </a:r>
          </a:p>
        </p:txBody>
      </p:sp>
      <p:sp>
        <p:nvSpPr>
          <p:cNvPr id="22530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22531" name="Picture 2" descr="Painting of Socrates and Plato and Others by Rapha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29757"/>
            <a:ext cx="9144000" cy="56282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>
                <a:solidFill>
                  <a:schemeClr val="accent1">
                    <a:satMod val="150000"/>
                  </a:schemeClr>
                </a:solidFill>
              </a:rPr>
              <a:t>Plato: Geest en lichaam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774825"/>
            <a:ext cx="6203032" cy="4625975"/>
          </a:xfrm>
        </p:spPr>
        <p:txBody>
          <a:bodyPr/>
          <a:lstStyle/>
          <a:p>
            <a:r>
              <a:rPr lang="nl-NL" dirty="0">
                <a:hlinkClick r:id="rId2"/>
              </a:rPr>
              <a:t>Socrates</a:t>
            </a:r>
            <a:r>
              <a:rPr lang="nl-NL" dirty="0"/>
              <a:t> vertelde over het leven na de dood vlak voor zijn sterven</a:t>
            </a:r>
          </a:p>
          <a:p>
            <a:r>
              <a:rPr lang="nl-NL" dirty="0"/>
              <a:t>Hij verheugde zich op de dood</a:t>
            </a:r>
          </a:p>
          <a:p>
            <a:r>
              <a:rPr lang="nl-NL" dirty="0"/>
              <a:t>Het is een ideale wereld</a:t>
            </a:r>
          </a:p>
          <a:p>
            <a:r>
              <a:rPr lang="nl-NL" dirty="0"/>
              <a:t>De ideeënwereld</a:t>
            </a:r>
          </a:p>
          <a:p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459" y="0"/>
            <a:ext cx="846681" cy="1268669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0061" y="1563624"/>
            <a:ext cx="2690080" cy="352156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85679"/>
            <a:ext cx="3914828" cy="2572321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6253" y="35305"/>
            <a:ext cx="1447886" cy="1470161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99735" y="5783680"/>
            <a:ext cx="743776" cy="10546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Module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Module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ppt/theme/themeOverride2.xml><?xml version="1.0" encoding="utf-8"?>
<a:themeOverride xmlns:a="http://schemas.openxmlformats.org/drawingml/2006/main">
  <a:clrScheme name="Module">
    <a:dk1>
      <a:sysClr val="windowText" lastClr="000000"/>
    </a:dk1>
    <a:lt1>
      <a:sysClr val="window" lastClr="FFFFFF"/>
    </a:lt1>
    <a:dk2>
      <a:srgbClr val="5A6378"/>
    </a:dk2>
    <a:lt2>
      <a:srgbClr val="D4D4D6"/>
    </a:lt2>
    <a:accent1>
      <a:srgbClr val="F0AD00"/>
    </a:accent1>
    <a:accent2>
      <a:srgbClr val="60B5CC"/>
    </a:accent2>
    <a:accent3>
      <a:srgbClr val="E66C7D"/>
    </a:accent3>
    <a:accent4>
      <a:srgbClr val="6BB76D"/>
    </a:accent4>
    <a:accent5>
      <a:srgbClr val="E88651"/>
    </a:accent5>
    <a:accent6>
      <a:srgbClr val="C64847"/>
    </a:accent6>
    <a:hlink>
      <a:srgbClr val="168BBA"/>
    </a:hlink>
    <a:folHlink>
      <a:srgbClr val="68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0</TotalTime>
  <Words>308</Words>
  <Application>Microsoft Office PowerPoint</Application>
  <PresentationFormat>Diavoorstelling (4:3)</PresentationFormat>
  <Paragraphs>65</Paragraphs>
  <Slides>14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0" baseType="lpstr">
      <vt:lpstr>Arial</vt:lpstr>
      <vt:lpstr>Corbel</vt:lpstr>
      <vt:lpstr>Wingdings</vt:lpstr>
      <vt:lpstr>Wingdings 2</vt:lpstr>
      <vt:lpstr>Wingdings 3</vt:lpstr>
      <vt:lpstr>Module</vt:lpstr>
      <vt:lpstr>             Het leven na de dood</vt:lpstr>
      <vt:lpstr>Inleiding </vt:lpstr>
      <vt:lpstr>Egyptische dodenboek</vt:lpstr>
      <vt:lpstr>Het oordeel</vt:lpstr>
      <vt:lpstr>Jodendom</vt:lpstr>
      <vt:lpstr>Visioen van de doodsbeenderen</vt:lpstr>
      <vt:lpstr>Het paradijs van Adam en Eva</vt:lpstr>
      <vt:lpstr>De Griekse filosofen</vt:lpstr>
      <vt:lpstr>Plato: Geest en lichaam</vt:lpstr>
      <vt:lpstr>Het christendom</vt:lpstr>
      <vt:lpstr>Islam</vt:lpstr>
      <vt:lpstr>Emanuel Swedenborg</vt:lpstr>
      <vt:lpstr>Bijna doodervaringen</vt:lpstr>
      <vt:lpstr>Levensbeschouwing.net</vt:lpstr>
    </vt:vector>
  </TitlesOfParts>
  <Company>STINO consultancy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Levensbeschouwelijke songteksten</dc:title>
  <dc:creator>bart</dc:creator>
  <cp:lastModifiedBy>Adela van Stiphout</cp:lastModifiedBy>
  <cp:revision>96</cp:revision>
  <dcterms:created xsi:type="dcterms:W3CDTF">2010-09-02T13:47:17Z</dcterms:created>
  <dcterms:modified xsi:type="dcterms:W3CDTF">2020-03-25T08:26:34Z</dcterms:modified>
</cp:coreProperties>
</file>